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  <p:sldMasterId id="2147483756" r:id="rId2"/>
    <p:sldMasterId id="2147483768" r:id="rId3"/>
    <p:sldMasterId id="2147483780" r:id="rId4"/>
  </p:sldMasterIdLst>
  <p:notesMasterIdLst>
    <p:notesMasterId r:id="rId36"/>
  </p:notesMasterIdLst>
  <p:sldIdLst>
    <p:sldId id="281" r:id="rId5"/>
    <p:sldId id="305" r:id="rId6"/>
    <p:sldId id="306" r:id="rId7"/>
    <p:sldId id="307" r:id="rId8"/>
    <p:sldId id="308" r:id="rId9"/>
    <p:sldId id="309" r:id="rId10"/>
    <p:sldId id="310" r:id="rId11"/>
    <p:sldId id="283" r:id="rId12"/>
    <p:sldId id="269" r:id="rId13"/>
    <p:sldId id="270" r:id="rId14"/>
    <p:sldId id="271" r:id="rId15"/>
    <p:sldId id="272" r:id="rId16"/>
    <p:sldId id="295" r:id="rId17"/>
    <p:sldId id="291" r:id="rId18"/>
    <p:sldId id="292" r:id="rId19"/>
    <p:sldId id="311" r:id="rId20"/>
    <p:sldId id="312" r:id="rId21"/>
    <p:sldId id="313" r:id="rId22"/>
    <p:sldId id="314" r:id="rId23"/>
    <p:sldId id="315" r:id="rId24"/>
    <p:sldId id="297" r:id="rId25"/>
    <p:sldId id="298" r:id="rId26"/>
    <p:sldId id="299" r:id="rId27"/>
    <p:sldId id="300" r:id="rId28"/>
    <p:sldId id="301" r:id="rId29"/>
    <p:sldId id="303" r:id="rId30"/>
    <p:sldId id="304" r:id="rId31"/>
    <p:sldId id="302" r:id="rId32"/>
    <p:sldId id="290" r:id="rId33"/>
    <p:sldId id="289" r:id="rId34"/>
    <p:sldId id="279" r:id="rId3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56E8FA6E-D87F-48E9-BEF3-563678A929B0}">
          <p14:sldIdLst>
            <p14:sldId id="281"/>
            <p14:sldId id="305"/>
            <p14:sldId id="306"/>
            <p14:sldId id="307"/>
            <p14:sldId id="308"/>
            <p14:sldId id="309"/>
            <p14:sldId id="310"/>
            <p14:sldId id="283"/>
            <p14:sldId id="269"/>
            <p14:sldId id="270"/>
            <p14:sldId id="271"/>
            <p14:sldId id="272"/>
            <p14:sldId id="295"/>
            <p14:sldId id="291"/>
            <p14:sldId id="292"/>
            <p14:sldId id="311"/>
            <p14:sldId id="312"/>
            <p14:sldId id="313"/>
            <p14:sldId id="314"/>
            <p14:sldId id="315"/>
            <p14:sldId id="297"/>
            <p14:sldId id="298"/>
            <p14:sldId id="299"/>
            <p14:sldId id="300"/>
            <p14:sldId id="301"/>
            <p14:sldId id="303"/>
            <p14:sldId id="304"/>
            <p14:sldId id="302"/>
            <p14:sldId id="290"/>
            <p14:sldId id="289"/>
            <p14:sldId id="2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CCFF99"/>
    <a:srgbClr val="D21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708" autoAdjust="0"/>
  </p:normalViewPr>
  <p:slideViewPr>
    <p:cSldViewPr>
      <p:cViewPr>
        <p:scale>
          <a:sx n="100" d="100"/>
          <a:sy n="100" d="100"/>
        </p:scale>
        <p:origin x="-234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2605F-42EE-4F60-8221-C059E6F9D2C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45FD6-056D-4D09-A4C6-5345AA94B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77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8FD9-04B8-4E01-9807-B85C03E007C1}" type="datetime1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2CB9-ED9C-4CF1-BC06-EA603FD3D1E7}" type="datetime1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21DDB-9876-4D82-929B-2737A7D43DCE}" type="datetime1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E2424-2D33-48B7-AFAD-7551DC625484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7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0B3-A2F4-43EF-BEC2-1B3B9F5C26E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A6B-EE73-4364-B9A5-D450A26E8E40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68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2CE2-047F-4ADD-97E1-59C14F10DCB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03EA-804E-4942-A4B2-C466B1492A71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286D-B158-4ED7-926A-ADDBBE5EDB8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6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4601-8F23-4C96-B238-CD4307D1142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73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323C-05C9-4BA9-90CC-98051398B46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5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6250-3A10-45D9-AC0E-C3B22CB538ED}" type="datetime1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A3A1-AB3C-4B4F-9882-C556F8B058EF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8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287E-4C4C-465F-B8BB-73185DFFBABC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05CD-E665-449C-B76E-960B835A1FA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0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E2424-2D33-48B7-AFAD-7551DC625484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5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0B3-A2F4-43EF-BEC2-1B3B9F5C26E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74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A6B-EE73-4364-B9A5-D450A26E8E40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64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2CE2-047F-4ADD-97E1-59C14F10DCB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03EA-804E-4942-A4B2-C466B1492A71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4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286D-B158-4ED7-926A-ADDBBE5EDB8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9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4601-8F23-4C96-B238-CD4307D1142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4802-542D-4DB5-906B-B0E06A2CCF72}" type="datetime1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323C-05C9-4BA9-90CC-98051398B46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A3A1-AB3C-4B4F-9882-C556F8B058EF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287E-4C4C-465F-B8BB-73185DFFBABC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2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05CD-E665-449C-B76E-960B835A1FA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2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E2424-2D33-48B7-AFAD-7551DC625484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84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0B3-A2F4-43EF-BEC2-1B3B9F5C26E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41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A6B-EE73-4364-B9A5-D450A26E8E40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3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2CE2-047F-4ADD-97E1-59C14F10DCB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8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03EA-804E-4942-A4B2-C466B1492A71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14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286D-B158-4ED7-926A-ADDBBE5EDB8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2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62C-918E-44A8-8AF1-AE8BA442FAAC}" type="datetime1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4601-8F23-4C96-B238-CD4307D1142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9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323C-05C9-4BA9-90CC-98051398B46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18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A3A1-AB3C-4B4F-9882-C556F8B058EF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86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287E-4C4C-465F-B8BB-73185DFFBABC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8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05CD-E665-449C-B76E-960B835A1FA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4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E4CF-C23B-4DB5-B0E7-78688EC0CA34}" type="datetime1">
              <a:rPr lang="ru-RU" smtClean="0"/>
              <a:t>20.10.2020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A792E-F800-4313-87E8-71BCAB9E81D9}" type="datetime1">
              <a:rPr lang="ru-RU" smtClean="0"/>
              <a:t>20.10.2020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7FC5-B597-47EC-B860-71ED5DDA30B6}" type="datetime1">
              <a:rPr lang="ru-RU" smtClean="0"/>
              <a:t>20.10.2020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D10-93BE-4D1E-878F-B9B1921BCEA4}" type="datetime1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74E2-ED96-4C1A-A3EB-504E48234F89}" type="datetime1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12E134-0736-4CD2-A293-0CDA7CAC6924}" type="datetime1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B39D07-E851-4D74-A440-D76CF11BC3B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9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B39D07-E851-4D74-A440-D76CF11BC3B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B39D07-E851-4D74-A440-D76CF11BC3B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07908A-114A-4F5E-8283-A700CED6261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5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55050" y="1811437"/>
            <a:ext cx="776159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безопасность </a:t>
            </a:r>
          </a:p>
          <a:p>
            <a:pPr algn="ctr"/>
            <a:r>
              <a:rPr lang="ru-RU" sz="32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период осенних каникул</a:t>
            </a:r>
            <a:endParaRPr lang="ru-RU" sz="3200" b="1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араллелограмм 24"/>
          <p:cNvSpPr/>
          <p:nvPr/>
        </p:nvSpPr>
        <p:spPr>
          <a:xfrm>
            <a:off x="-36512" y="55913"/>
            <a:ext cx="9156849" cy="949954"/>
          </a:xfrm>
          <a:prstGeom prst="parallelogram">
            <a:avLst>
              <a:gd name="adj" fmla="val 37012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араллелограмм 26"/>
          <p:cNvSpPr/>
          <p:nvPr/>
        </p:nvSpPr>
        <p:spPr>
          <a:xfrm>
            <a:off x="399383" y="1520791"/>
            <a:ext cx="513117" cy="36003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араллелограмм 27"/>
          <p:cNvSpPr/>
          <p:nvPr/>
        </p:nvSpPr>
        <p:spPr>
          <a:xfrm>
            <a:off x="7443866" y="3866598"/>
            <a:ext cx="748263" cy="42758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араллелограмм 29"/>
          <p:cNvSpPr/>
          <p:nvPr/>
        </p:nvSpPr>
        <p:spPr>
          <a:xfrm>
            <a:off x="959901" y="2138861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араллелограмм 18"/>
          <p:cNvSpPr/>
          <p:nvPr/>
        </p:nvSpPr>
        <p:spPr>
          <a:xfrm>
            <a:off x="389240" y="2915120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араллелограмм 22"/>
          <p:cNvSpPr/>
          <p:nvPr/>
        </p:nvSpPr>
        <p:spPr>
          <a:xfrm>
            <a:off x="508873" y="223367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араллелограмм 31"/>
          <p:cNvSpPr/>
          <p:nvPr/>
        </p:nvSpPr>
        <p:spPr>
          <a:xfrm>
            <a:off x="7035056" y="4513138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араллелограмм 32"/>
          <p:cNvSpPr/>
          <p:nvPr/>
        </p:nvSpPr>
        <p:spPr>
          <a:xfrm>
            <a:off x="7887329" y="523839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араллелограмм 33"/>
          <p:cNvSpPr/>
          <p:nvPr/>
        </p:nvSpPr>
        <p:spPr>
          <a:xfrm>
            <a:off x="450911" y="560048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араллелограмм 34"/>
          <p:cNvSpPr/>
          <p:nvPr/>
        </p:nvSpPr>
        <p:spPr>
          <a:xfrm>
            <a:off x="495598" y="481140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араллелограмм 35"/>
          <p:cNvSpPr/>
          <p:nvPr/>
        </p:nvSpPr>
        <p:spPr>
          <a:xfrm>
            <a:off x="7393418" y="922253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араллелограмм 36"/>
          <p:cNvSpPr/>
          <p:nvPr/>
        </p:nvSpPr>
        <p:spPr>
          <a:xfrm>
            <a:off x="7587860" y="151093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араллелограмм 37"/>
          <p:cNvSpPr/>
          <p:nvPr/>
        </p:nvSpPr>
        <p:spPr>
          <a:xfrm>
            <a:off x="8096332" y="1259683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/>
          <p:cNvSpPr/>
          <p:nvPr/>
        </p:nvSpPr>
        <p:spPr>
          <a:xfrm>
            <a:off x="897515" y="5040689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226" y="76110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34707" y="70000"/>
            <a:ext cx="716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учреждение,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осуществляющее психолого-педагогическую и медико-социальную помощь «Центр диагностики и консультирования» Краснодарского края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9848" y="60585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21 октября 2020 </a:t>
            </a:r>
            <a:r>
              <a:rPr lang="ru-RU" altLang="ru-RU" b="1" dirty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algn="ctr"/>
            <a:r>
              <a:rPr lang="ru-RU" altLang="ru-RU" b="1" dirty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г. Краснодар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513011A-309D-4F06-A25C-CB084364B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49" y="3366380"/>
            <a:ext cx="4147101" cy="2298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38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формируется безопасное поведение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643063"/>
            <a:ext cx="8016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8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формировать безопасное поведение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340725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47812"/>
            <a:ext cx="131762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06" y="4437112"/>
            <a:ext cx="1719263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9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формировать безопасное поведение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64552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50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86000"/>
            <a:ext cx="5540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54845"/>
            <a:ext cx="119538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36229"/>
            <a:ext cx="13652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48172"/>
            <a:ext cx="168910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86000"/>
            <a:ext cx="24511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233" y="1892376"/>
            <a:ext cx="19018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51" y="4149080"/>
            <a:ext cx="1438275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3056"/>
            <a:ext cx="265271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489" y="4915743"/>
            <a:ext cx="17430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32399"/>
            <a:ext cx="241458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53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016149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наблюдательности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700808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FontTx/>
              <a:buChar char="-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FontTx/>
              <a:buChar char="-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F13FE503-47B2-4DBB-967F-31679511C3C0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268413"/>
            <a:ext cx="8229600" cy="5329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ru-RU" altLang="ru-RU" dirty="0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="" xmlns:a16="http://schemas.microsoft.com/office/drawing/2014/main" id="{2BCFB7EF-5C0B-489B-9191-59FC26ED1DB9}"/>
              </a:ext>
            </a:extLst>
          </p:cNvPr>
          <p:cNvSpPr/>
          <p:nvPr/>
        </p:nvSpPr>
        <p:spPr>
          <a:xfrm>
            <a:off x="7932314" y="5051901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араллелограмм 15">
            <a:extLst>
              <a:ext uri="{FF2B5EF4-FFF2-40B4-BE49-F238E27FC236}">
                <a16:creationId xmlns="" xmlns:a16="http://schemas.microsoft.com/office/drawing/2014/main" id="{1F21F8AC-A13A-4AE8-B830-577E4DED054A}"/>
              </a:ext>
            </a:extLst>
          </p:cNvPr>
          <p:cNvSpPr/>
          <p:nvPr/>
        </p:nvSpPr>
        <p:spPr>
          <a:xfrm>
            <a:off x="7771455" y="573325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араллелограмм 17">
            <a:extLst>
              <a:ext uri="{FF2B5EF4-FFF2-40B4-BE49-F238E27FC236}">
                <a16:creationId xmlns="" xmlns:a16="http://schemas.microsoft.com/office/drawing/2014/main" id="{496B8E4D-2F4A-4C80-AD1D-E18A72C9CAF1}"/>
              </a:ext>
            </a:extLst>
          </p:cNvPr>
          <p:cNvSpPr/>
          <p:nvPr/>
        </p:nvSpPr>
        <p:spPr>
          <a:xfrm>
            <a:off x="7164288" y="6245331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="" xmlns:a16="http://schemas.microsoft.com/office/drawing/2014/main" id="{547350AD-EC2A-49BE-9614-B8175C4944CB}"/>
              </a:ext>
            </a:extLst>
          </p:cNvPr>
          <p:cNvSpPr/>
          <p:nvPr/>
        </p:nvSpPr>
        <p:spPr>
          <a:xfrm>
            <a:off x="8251536" y="5364126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602686"/>
            <a:ext cx="3097213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93" y="1598718"/>
            <a:ext cx="41148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50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араллелограмм 14">
            <a:extLst>
              <a:ext uri="{FF2B5EF4-FFF2-40B4-BE49-F238E27FC236}">
                <a16:creationId xmlns="" xmlns:a16="http://schemas.microsoft.com/office/drawing/2014/main" id="{DBDF3A01-C723-4353-A218-F8BF2DC626CA}"/>
              </a:ext>
            </a:extLst>
          </p:cNvPr>
          <p:cNvSpPr/>
          <p:nvPr/>
        </p:nvSpPr>
        <p:spPr>
          <a:xfrm>
            <a:off x="31910" y="1648674"/>
            <a:ext cx="479496" cy="317615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</a:t>
            </a:r>
            <a:r>
              <a:rPr lang="ru-RU" alt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безопасности детей</a:t>
            </a:r>
            <a:r>
              <a:rPr lang="ru-RU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B6E0CCBC-3D52-427F-936C-8F2089E16B82}"/>
              </a:ext>
            </a:extLst>
          </p:cNvPr>
          <p:cNvSpPr/>
          <p:nvPr/>
        </p:nvSpPr>
        <p:spPr>
          <a:xfrm>
            <a:off x="184493" y="5594679"/>
            <a:ext cx="331929" cy="220498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>
            <a:extLst>
              <a:ext uri="{FF2B5EF4-FFF2-40B4-BE49-F238E27FC236}">
                <a16:creationId xmlns="" xmlns:a16="http://schemas.microsoft.com/office/drawing/2014/main" id="{0DEDA50D-60CB-4E94-8523-D854FFFDBD48}"/>
              </a:ext>
            </a:extLst>
          </p:cNvPr>
          <p:cNvSpPr/>
          <p:nvPr/>
        </p:nvSpPr>
        <p:spPr>
          <a:xfrm>
            <a:off x="511405" y="1325221"/>
            <a:ext cx="414135" cy="259858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араллелограмм 8">
            <a:extLst>
              <a:ext uri="{FF2B5EF4-FFF2-40B4-BE49-F238E27FC236}">
                <a16:creationId xmlns="" xmlns:a16="http://schemas.microsoft.com/office/drawing/2014/main" id="{8139E170-E085-4184-9097-3B49CA16D9DF}"/>
              </a:ext>
            </a:extLst>
          </p:cNvPr>
          <p:cNvSpPr/>
          <p:nvPr/>
        </p:nvSpPr>
        <p:spPr>
          <a:xfrm>
            <a:off x="323527" y="2029885"/>
            <a:ext cx="340461" cy="247412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араллелограмм 16">
            <a:extLst>
              <a:ext uri="{FF2B5EF4-FFF2-40B4-BE49-F238E27FC236}">
                <a16:creationId xmlns="" xmlns:a16="http://schemas.microsoft.com/office/drawing/2014/main" id="{70D6D400-293A-4564-8BD3-624F09E1A139}"/>
              </a:ext>
            </a:extLst>
          </p:cNvPr>
          <p:cNvSpPr/>
          <p:nvPr/>
        </p:nvSpPr>
        <p:spPr>
          <a:xfrm>
            <a:off x="7498023" y="1955580"/>
            <a:ext cx="331929" cy="220498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араллелограмм 18">
            <a:extLst>
              <a:ext uri="{FF2B5EF4-FFF2-40B4-BE49-F238E27FC236}">
                <a16:creationId xmlns="" xmlns:a16="http://schemas.microsoft.com/office/drawing/2014/main" id="{8F41ADC9-D254-4672-B543-844AAF985BA7}"/>
              </a:ext>
            </a:extLst>
          </p:cNvPr>
          <p:cNvSpPr/>
          <p:nvPr/>
        </p:nvSpPr>
        <p:spPr>
          <a:xfrm>
            <a:off x="7663987" y="2277296"/>
            <a:ext cx="479496" cy="292387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>
            <a:extLst>
              <a:ext uri="{FF2B5EF4-FFF2-40B4-BE49-F238E27FC236}">
                <a16:creationId xmlns="" xmlns:a16="http://schemas.microsoft.com/office/drawing/2014/main" id="{20E0408D-D302-48D9-A642-885EB6E712D3}"/>
              </a:ext>
            </a:extLst>
          </p:cNvPr>
          <p:cNvSpPr/>
          <p:nvPr/>
        </p:nvSpPr>
        <p:spPr>
          <a:xfrm>
            <a:off x="8312525" y="1807985"/>
            <a:ext cx="572867" cy="353848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араллелограмм 22">
            <a:extLst>
              <a:ext uri="{FF2B5EF4-FFF2-40B4-BE49-F238E27FC236}">
                <a16:creationId xmlns="" xmlns:a16="http://schemas.microsoft.com/office/drawing/2014/main" id="{2AE056DD-5A5D-47C3-BC36-AE079E09F372}"/>
              </a:ext>
            </a:extLst>
          </p:cNvPr>
          <p:cNvSpPr/>
          <p:nvPr/>
        </p:nvSpPr>
        <p:spPr>
          <a:xfrm>
            <a:off x="251520" y="5933797"/>
            <a:ext cx="542958" cy="353848"/>
          </a:xfrm>
          <a:prstGeom prst="parallelogram">
            <a:avLst>
              <a:gd name="adj" fmla="val 32752"/>
            </a:avLst>
          </a:prstGeom>
          <a:solidFill>
            <a:srgbClr val="CCFF99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араллелограмм 24">
            <a:extLst>
              <a:ext uri="{FF2B5EF4-FFF2-40B4-BE49-F238E27FC236}">
                <a16:creationId xmlns="" xmlns:a16="http://schemas.microsoft.com/office/drawing/2014/main" id="{3C7FC29A-3B48-4A39-BF2D-036D3BB9C441}"/>
              </a:ext>
            </a:extLst>
          </p:cNvPr>
          <p:cNvSpPr/>
          <p:nvPr/>
        </p:nvSpPr>
        <p:spPr>
          <a:xfrm>
            <a:off x="147687" y="6477520"/>
            <a:ext cx="331929" cy="220498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араллелограмм 26">
            <a:extLst>
              <a:ext uri="{FF2B5EF4-FFF2-40B4-BE49-F238E27FC236}">
                <a16:creationId xmlns="" xmlns:a16="http://schemas.microsoft.com/office/drawing/2014/main" id="{0753A13B-80B6-49D1-AEF5-C832E626F663}"/>
              </a:ext>
            </a:extLst>
          </p:cNvPr>
          <p:cNvSpPr/>
          <p:nvPr/>
        </p:nvSpPr>
        <p:spPr>
          <a:xfrm>
            <a:off x="8243602" y="2528949"/>
            <a:ext cx="331929" cy="220498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6" y="1507057"/>
            <a:ext cx="8278813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50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963299" y="2431248"/>
            <a:ext cx="77615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905"/>
                <a:solidFill>
                  <a:srgbClr val="212745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безопасность детей </a:t>
            </a:r>
          </a:p>
          <a:p>
            <a:pPr algn="ctr"/>
            <a:r>
              <a:rPr lang="ru-RU" sz="3000" b="1" dirty="0" smtClean="0">
                <a:ln w="1905"/>
                <a:solidFill>
                  <a:srgbClr val="212745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подростков в сети Интернет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66302" y="5665378"/>
            <a:ext cx="38352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altLang="ru-RU" sz="16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Коровина </a:t>
            </a:r>
            <a:r>
              <a:rPr lang="ru-RU" altLang="ru-RU" sz="1600" b="1" dirty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Марина Александровна,</a:t>
            </a:r>
          </a:p>
          <a:p>
            <a:r>
              <a:rPr lang="ru-RU" altLang="ru-RU" sz="16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  <a:endParaRPr lang="ru-RU" altLang="ru-RU" sz="1600" b="1" dirty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399383" y="1520791"/>
            <a:ext cx="513117" cy="36003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Параллелограмм 29"/>
          <p:cNvSpPr/>
          <p:nvPr/>
        </p:nvSpPr>
        <p:spPr>
          <a:xfrm>
            <a:off x="959901" y="2138861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араллелограмм 18"/>
          <p:cNvSpPr/>
          <p:nvPr/>
        </p:nvSpPr>
        <p:spPr>
          <a:xfrm>
            <a:off x="389240" y="2915120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Параллелограмм 22"/>
          <p:cNvSpPr/>
          <p:nvPr/>
        </p:nvSpPr>
        <p:spPr>
          <a:xfrm>
            <a:off x="508873" y="223367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Параллелограмм 31"/>
          <p:cNvSpPr/>
          <p:nvPr/>
        </p:nvSpPr>
        <p:spPr>
          <a:xfrm>
            <a:off x="7035056" y="4513138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Параллелограмм 32"/>
          <p:cNvSpPr/>
          <p:nvPr/>
        </p:nvSpPr>
        <p:spPr>
          <a:xfrm>
            <a:off x="7887329" y="523839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Параллелограмм 35"/>
          <p:cNvSpPr/>
          <p:nvPr/>
        </p:nvSpPr>
        <p:spPr>
          <a:xfrm>
            <a:off x="7393418" y="922253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Параллелограмм 36"/>
          <p:cNvSpPr/>
          <p:nvPr/>
        </p:nvSpPr>
        <p:spPr>
          <a:xfrm>
            <a:off x="7587860" y="151093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Параллелограмм 37"/>
          <p:cNvSpPr/>
          <p:nvPr/>
        </p:nvSpPr>
        <p:spPr>
          <a:xfrm>
            <a:off x="8096332" y="1259683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Параллелограмм 28"/>
          <p:cNvSpPr/>
          <p:nvPr/>
        </p:nvSpPr>
        <p:spPr>
          <a:xfrm>
            <a:off x="7443866" y="3866598"/>
            <a:ext cx="748263" cy="42758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366302" y="5665378"/>
            <a:ext cx="3835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altLang="ru-RU" sz="16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Коровина Марина Александровна,</a:t>
            </a:r>
            <a:endParaRPr lang="ru-RU" altLang="ru-RU" sz="1600" b="1" dirty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6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педагог-психолог ГБУ «Центр диагностики и консультирования» КК</a:t>
            </a:r>
            <a:endParaRPr lang="ru-RU" altLang="ru-RU" sz="1600" b="1" dirty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780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4" descr="Картинки по запросу информационно-психологическая безопасность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97" y="3978869"/>
            <a:ext cx="2092325" cy="251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0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угроза, подстерегающая в Интернете, становится не менее опасной, чем очевидные </a:t>
            </a: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Детская безопасность в интернете | Новости Гомеля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47" y="1795746"/>
            <a:ext cx="2649502" cy="206530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Безопасность работы в сети Интернет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70" y="1667975"/>
            <a:ext cx="2649502" cy="197704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Чем опасен Интернет для детей и подростков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12976"/>
            <a:ext cx="2721509" cy="193114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БЕЗОПАСНОСТЬ ДЕТЕЙ В ИНТЕРНЕТЕ: 10 ПРАВИЛ И СОВЕТОВ РОДИТЕЛЯМ ⋆ FutureNow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70" y="4653136"/>
            <a:ext cx="2649502" cy="194421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Проблема интернет-зависимости у детей - Авис - социально-реабилитационный  центр для детей подростков находящиеся в трудной жизненной ситуаци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4" y="4653136"/>
            <a:ext cx="2628786" cy="194421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2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764704"/>
            <a:ext cx="2232248" cy="72008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НЕЛЬЗЯ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avatars.mds.yandex.net/get-pdb/1813491/728b3ffb-11d6-404d-99ef-6dae4e42ce2b/s1200?webp=fals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2988"/>
            <a:ext cx="684076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avatarfiles.alphacoders.com/163/1634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53999"/>
            <a:ext cx="576064" cy="5404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259632" y="764704"/>
            <a:ext cx="2232248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400" dirty="0" smtClean="0">
                <a:ln w="1905"/>
                <a:solidFill>
                  <a:srgbClr val="212745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endParaRPr lang="ru-RU" sz="2400" dirty="0">
              <a:solidFill>
                <a:srgbClr val="212745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238838"/>
              </p:ext>
            </p:extLst>
          </p:nvPr>
        </p:nvGraphicFramePr>
        <p:xfrm>
          <a:off x="1115616" y="1794365"/>
          <a:ext cx="3420380" cy="4416552"/>
        </p:xfrm>
        <a:graphic>
          <a:graphicData uri="http://schemas.openxmlformats.org/drawingml/2006/table">
            <a:tbl>
              <a:tblPr firstRow="1" firstCol="1" bandRow="1"/>
              <a:tblGrid>
                <a:gridCol w="342038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наблюдайте </a:t>
                      </a: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 ребенком внимательно и с </a:t>
                      </a:r>
                      <a:r>
                        <a:rPr lang="ru-RU" sz="20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интересом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постарайтесь понять, что ребенок чувствует, как </a:t>
                      </a:r>
                      <a:r>
                        <a:rPr lang="ru-RU" sz="20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мыслит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поставьте себя на место </a:t>
                      </a:r>
                      <a:r>
                        <a:rPr lang="ru-RU" sz="20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ребенка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искренне интересуйтесь тем, что вовлекает ребенка в </a:t>
                      </a:r>
                      <a:r>
                        <a:rPr lang="ru-RU" sz="20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искренне интересуйтесь, что ребенку нравится в интернете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 descr="https://avatars.mds.yandex.net/get-pdb/1813491/728b3ffb-11d6-404d-99ef-6dae4e42ce2b/s1200?webp=fals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68350"/>
            <a:ext cx="684076" cy="4320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993767"/>
              </p:ext>
            </p:extLst>
          </p:nvPr>
        </p:nvGraphicFramePr>
        <p:xfrm>
          <a:off x="5796136" y="1749043"/>
          <a:ext cx="2880320" cy="3715512"/>
        </p:xfrm>
        <a:graphic>
          <a:graphicData uri="http://schemas.openxmlformats.org/drawingml/2006/table">
            <a:tbl>
              <a:tblPr firstRow="1" firstCol="1" bandRow="1"/>
              <a:tblGrid>
                <a:gridCol w="288032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вешать ярлыки на </a:t>
                      </a:r>
                      <a:r>
                        <a:rPr lang="ru-RU" sz="20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ребенка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обвинять, ругать и стыдить </a:t>
                      </a:r>
                      <a:r>
                        <a:rPr lang="ru-RU" sz="20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ребенка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угрожать ребенку </a:t>
                      </a:r>
                      <a:endParaRPr lang="ru-RU" sz="2000" dirty="0" smtClean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требовать от ребенка мгновенных </a:t>
                      </a:r>
                      <a:r>
                        <a:rPr lang="ru-RU" sz="20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изменений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сравнивать ребенка с другими детьми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" name="Рисунок 19" descr="https://avatars.mds.yandex.net/get-pdb/1813491/728b3ffb-11d6-404d-99ef-6dae4e42ce2b/s1200?webp=fals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55993"/>
            <a:ext cx="684076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avatars.mds.yandex.net/get-pdb/1813491/728b3ffb-11d6-404d-99ef-6dae4e42ce2b/s1200?webp=fals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684076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avatars.mds.yandex.net/get-pdb/1813491/728b3ffb-11d6-404d-99ef-6dae4e42ce2b/s1200?webp=fals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89240"/>
            <a:ext cx="684076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avatarfiles.alphacoders.com/163/1634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61446"/>
            <a:ext cx="576064" cy="54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avatarfiles.alphacoders.com/163/1634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15564"/>
            <a:ext cx="576064" cy="54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avatarfiles.alphacoders.com/163/1634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77" y="3970976"/>
            <a:ext cx="576064" cy="54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avatarfiles.alphacoders.com/163/1634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77" y="4821078"/>
            <a:ext cx="576064" cy="540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37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Оставить ребёнка в Интернете без присмотра – всё равно, </a:t>
            </a: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4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оставить его одного в большом городе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Дети в Интернете: 7 советов, чтобы обеспечить их безопасность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1"/>
            <a:ext cx="4464496" cy="316835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Безопасность детей в интернете | Заработок в Интернете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3352" r="-1" b="2301"/>
          <a:stretch/>
        </p:blipFill>
        <p:spPr bwMode="auto">
          <a:xfrm>
            <a:off x="4932040" y="1583175"/>
            <a:ext cx="2016224" cy="126976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Интернет-безопасность - Портал детской безопасности МЧС России Спас-Экстрим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96952"/>
            <a:ext cx="2016224" cy="12705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Защита личной информации в Интернете – Все, что вам нужно знать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1"/>
          <a:stretch/>
        </p:blipFill>
        <p:spPr bwMode="auto">
          <a:xfrm>
            <a:off x="6941364" y="4437112"/>
            <a:ext cx="2016224" cy="13086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5850783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внимательны к своим детям и к их проблемам, </a:t>
            </a:r>
            <a:endParaRPr lang="ru-RU" sz="2000" b="1" i="1" dirty="0" smtClean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</a:t>
            </a:r>
            <a:r>
              <a:rPr lang="ru-RU" sz="2000" b="1" i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для вас они кажутся </a:t>
            </a:r>
            <a:r>
              <a:rPr lang="ru-RU" sz="2000" b="1" i="1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несущественными!</a:t>
            </a:r>
            <a:endParaRPr lang="ru-RU" sz="2000" b="1" i="1" dirty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971681" y="1883173"/>
            <a:ext cx="7761597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ru-RU" sz="3200" b="1" i="1" cap="small" dirty="0" smtClean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000" b="1" i="1" cap="small" dirty="0" smtClean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в семье</a:t>
            </a:r>
            <a:r>
              <a:rPr lang="en-US" sz="4000" b="1" i="1" cap="small" dirty="0" smtClean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ru-RU" sz="4000" b="1" i="1" cap="small" dirty="0" smtClean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Общение как способ</a:t>
            </a:r>
          </a:p>
          <a:p>
            <a:pPr algn="just">
              <a:defRPr/>
            </a:pPr>
            <a:r>
              <a:rPr lang="ru-RU" sz="4000" b="1" i="1" cap="small" dirty="0" smtClean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познания  друг </a:t>
            </a:r>
            <a:r>
              <a:rPr lang="ru-RU" sz="4000" b="1" i="1" cap="small" dirty="0" smtClean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друга </a:t>
            </a:r>
            <a:endParaRPr lang="ru-RU" sz="4000" b="1" i="1" cap="small" dirty="0" smtClean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solidFill>
                <a:prstClr val="black"/>
              </a:solidFill>
            </a:endParaRPr>
          </a:p>
          <a:p>
            <a:pPr algn="ctr"/>
            <a:endParaRPr lang="ru-RU" sz="3000" b="1" dirty="0" smtClean="0">
              <a:ln w="1905"/>
              <a:solidFill>
                <a:srgbClr val="212745">
                  <a:lumMod val="60000"/>
                  <a:lumOff val="4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399383" y="1520791"/>
            <a:ext cx="513117" cy="36003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Параллелограмм 29"/>
          <p:cNvSpPr/>
          <p:nvPr/>
        </p:nvSpPr>
        <p:spPr>
          <a:xfrm>
            <a:off x="959901" y="2138861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араллелограмм 18"/>
          <p:cNvSpPr/>
          <p:nvPr/>
        </p:nvSpPr>
        <p:spPr>
          <a:xfrm>
            <a:off x="389240" y="2915120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Параллелограмм 22"/>
          <p:cNvSpPr/>
          <p:nvPr/>
        </p:nvSpPr>
        <p:spPr>
          <a:xfrm>
            <a:off x="508873" y="223367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Параллелограмм 31"/>
          <p:cNvSpPr/>
          <p:nvPr/>
        </p:nvSpPr>
        <p:spPr>
          <a:xfrm>
            <a:off x="7035056" y="4513138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Параллелограмм 32"/>
          <p:cNvSpPr/>
          <p:nvPr/>
        </p:nvSpPr>
        <p:spPr>
          <a:xfrm>
            <a:off x="7887329" y="523839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Параллелограмм 33"/>
          <p:cNvSpPr/>
          <p:nvPr/>
        </p:nvSpPr>
        <p:spPr>
          <a:xfrm>
            <a:off x="450911" y="560048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Параллелограмм 34"/>
          <p:cNvSpPr/>
          <p:nvPr/>
        </p:nvSpPr>
        <p:spPr>
          <a:xfrm>
            <a:off x="495598" y="481140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Параллелограмм 35"/>
          <p:cNvSpPr/>
          <p:nvPr/>
        </p:nvSpPr>
        <p:spPr>
          <a:xfrm>
            <a:off x="7393418" y="922253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Параллелограмм 36"/>
          <p:cNvSpPr/>
          <p:nvPr/>
        </p:nvSpPr>
        <p:spPr>
          <a:xfrm>
            <a:off x="7587860" y="151093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Параллелограмм 37"/>
          <p:cNvSpPr/>
          <p:nvPr/>
        </p:nvSpPr>
        <p:spPr>
          <a:xfrm>
            <a:off x="8096332" y="1259683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араллелограмм 20"/>
          <p:cNvSpPr/>
          <p:nvPr/>
        </p:nvSpPr>
        <p:spPr>
          <a:xfrm>
            <a:off x="897515" y="5040689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Параллелограмм 28"/>
          <p:cNvSpPr/>
          <p:nvPr/>
        </p:nvSpPr>
        <p:spPr>
          <a:xfrm>
            <a:off x="7443866" y="3866598"/>
            <a:ext cx="748263" cy="42758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366302" y="5665378"/>
            <a:ext cx="383523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altLang="ru-RU" sz="1600" b="1" dirty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780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4852479" y="5301208"/>
            <a:ext cx="37519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Сташкевич Евгения </a:t>
            </a:r>
            <a:r>
              <a:rPr lang="ru-RU" sz="1600" b="1" dirty="0" err="1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Ромуальдовна</a:t>
            </a:r>
            <a:r>
              <a:rPr lang="ru-RU" sz="16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педагог-психолог ГБУ «Центр диагностики и консультирования» КК</a:t>
            </a:r>
            <a:r>
              <a:rPr lang="ru-RU" altLang="ru-RU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3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Помните! Детям нужна Ваша </a:t>
            </a:r>
            <a:r>
              <a:rPr lang="ru-RU" sz="24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забота, </a:t>
            </a: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</a:t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sz="24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стать взрослыми и достичь своих </a:t>
            </a: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целей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700808"/>
            <a:ext cx="748684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образом Интернет и онлайн-игры служат моему ребенку? </a:t>
            </a:r>
            <a:endParaRPr lang="ru-RU" sz="2000" dirty="0" smtClean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нравится в виртуальном пространстве и играх? </a:t>
            </a:r>
            <a:endParaRPr lang="ru-RU" sz="2000" dirty="0" smtClean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20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ребенка в эмоциональном и психологическом плане привлекательно общение в виртуальном пространстве? </a:t>
            </a:r>
            <a:endParaRPr lang="ru-RU" sz="2000" dirty="0" smtClean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</a:t>
            </a:r>
            <a:r>
              <a:rPr lang="ru-RU" sz="20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может пытаться избегать в мире реальном?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собственном </a:t>
            </a: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endParaRPr lang="ru-RU" sz="2000" dirty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эмоциональном мире </a:t>
            </a:r>
            <a:endParaRPr lang="ru-RU" sz="2000" dirty="0" smtClean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духовном </a:t>
            </a:r>
            <a:endParaRPr lang="ru-RU" sz="2000" dirty="0" smtClean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Каковы </a:t>
            </a:r>
            <a:r>
              <a:rPr lang="ru-RU" sz="20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другие причины </a:t>
            </a:r>
            <a:endParaRPr lang="ru-RU" sz="2000" dirty="0" smtClean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</a:t>
            </a:r>
            <a:r>
              <a:rPr lang="ru-RU" sz="20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Интернету?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avatars.mds.yandex.net/get-pdb/2823077/da30e72b-cd3f-485b-b864-1a9d8ac095e9/s1200?webp=fals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4" y="5157192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yt3.ggpht.com/a/AATXAJze6-llU9_HPDbVYcZyRVPPMXpwCdh2i7cZDg=s900-c-k-c0xffffffff-no-rj-m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" y="1700808"/>
            <a:ext cx="562485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.ytimg.com/vi/KDu6F9_SuIM/maxresdefaul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2" r="23955"/>
          <a:stretch/>
        </p:blipFill>
        <p:spPr bwMode="auto">
          <a:xfrm>
            <a:off x="629297" y="2202148"/>
            <a:ext cx="565059" cy="576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avatars.mds.yandex.net/get-zen_doc/1945572/pub_5cfd0014d9d3d300b0557e84_5cfd0071d415c800b04cb225/scale_120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7" y="2822977"/>
            <a:ext cx="576580" cy="546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xn--80aaganab3amxsogceq2b.xn--p1ai/image/catalog/special-myob-premier-considerations-pay-attentio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66" y="3429000"/>
            <a:ext cx="601216" cy="47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Неделя безопасного интернета “Безопасность в глобальной сети” | Школа № 56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7071"/>
            <a:ext cx="2232248" cy="2038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2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68736" y="894844"/>
            <a:ext cx="776159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коррекционной работы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каникулярное время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обеспечения безопасности психоэмоционального здоровья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с ОВЗ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99792" y="5273415"/>
            <a:ext cx="6099204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altLang="ru-RU" sz="1600" b="1" dirty="0" smtClean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000" b="1" dirty="0" err="1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Шагундокова</a:t>
            </a:r>
            <a:r>
              <a:rPr lang="ru-RU" altLang="ru-RU" sz="20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Данна</a:t>
            </a:r>
            <a:r>
              <a:rPr lang="ru-RU" altLang="ru-RU" sz="20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 Муратовна,</a:t>
            </a:r>
          </a:p>
          <a:p>
            <a:r>
              <a:rPr lang="ru-RU" altLang="ru-RU" sz="20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коррекционной работе ГБОУ КК С(К)Ш № 21 г. Краснодара</a:t>
            </a:r>
            <a:endParaRPr lang="ru-RU" altLang="ru-RU" sz="2000" b="1" dirty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араллелограмм 25"/>
          <p:cNvSpPr/>
          <p:nvPr/>
        </p:nvSpPr>
        <p:spPr>
          <a:xfrm>
            <a:off x="7283060" y="3207507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араллелограмм 26"/>
          <p:cNvSpPr/>
          <p:nvPr/>
        </p:nvSpPr>
        <p:spPr>
          <a:xfrm>
            <a:off x="399383" y="1520791"/>
            <a:ext cx="513117" cy="36003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араллелограмм 27"/>
          <p:cNvSpPr/>
          <p:nvPr/>
        </p:nvSpPr>
        <p:spPr>
          <a:xfrm>
            <a:off x="7443866" y="3866598"/>
            <a:ext cx="748263" cy="42758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араллелограмм 29"/>
          <p:cNvSpPr/>
          <p:nvPr/>
        </p:nvSpPr>
        <p:spPr>
          <a:xfrm>
            <a:off x="959901" y="2138861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араллелограмм 18"/>
          <p:cNvSpPr/>
          <p:nvPr/>
        </p:nvSpPr>
        <p:spPr>
          <a:xfrm>
            <a:off x="389240" y="2915120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араллелограмм 22"/>
          <p:cNvSpPr/>
          <p:nvPr/>
        </p:nvSpPr>
        <p:spPr>
          <a:xfrm>
            <a:off x="508873" y="223367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араллелограмм 31"/>
          <p:cNvSpPr/>
          <p:nvPr/>
        </p:nvSpPr>
        <p:spPr>
          <a:xfrm>
            <a:off x="7035056" y="4513138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араллелограмм 32"/>
          <p:cNvSpPr/>
          <p:nvPr/>
        </p:nvSpPr>
        <p:spPr>
          <a:xfrm>
            <a:off x="7887329" y="523839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араллелограмм 33"/>
          <p:cNvSpPr/>
          <p:nvPr/>
        </p:nvSpPr>
        <p:spPr>
          <a:xfrm>
            <a:off x="450911" y="560048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араллелограмм 34"/>
          <p:cNvSpPr/>
          <p:nvPr/>
        </p:nvSpPr>
        <p:spPr>
          <a:xfrm>
            <a:off x="495598" y="481140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араллелограмм 35"/>
          <p:cNvSpPr/>
          <p:nvPr/>
        </p:nvSpPr>
        <p:spPr>
          <a:xfrm>
            <a:off x="7393418" y="922253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араллелограмм 36"/>
          <p:cNvSpPr/>
          <p:nvPr/>
        </p:nvSpPr>
        <p:spPr>
          <a:xfrm>
            <a:off x="7587860" y="151093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араллелограмм 37"/>
          <p:cNvSpPr/>
          <p:nvPr/>
        </p:nvSpPr>
        <p:spPr>
          <a:xfrm>
            <a:off x="8096332" y="1259683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/>
          <p:cNvSpPr/>
          <p:nvPr/>
        </p:nvSpPr>
        <p:spPr>
          <a:xfrm>
            <a:off x="897515" y="5040689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226" y="76110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34707" y="70000"/>
            <a:ext cx="7165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Зоя Николаевна\Desktop\D10ZfxxX0AIe1x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34" y="3694355"/>
            <a:ext cx="2369400" cy="158039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3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498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Эмоциональные нарушения</a:t>
            </a:r>
            <a:b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с ОВЗ   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047163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1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498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</a:t>
            </a:r>
            <a:b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снятия эмоционального напряжения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925034" cy="2952385"/>
          </a:xfrm>
          <a:prstGeom prst="rect">
            <a:avLst/>
          </a:prstGeom>
          <a:noFill/>
          <a:ln w="158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55" y="3140968"/>
            <a:ext cx="4198041" cy="3152130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32088" y="1484784"/>
            <a:ext cx="2299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«Доска настроения»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2533546"/>
            <a:ext cx="3166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«Зеркало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моего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настроения»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498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</a:t>
            </a:r>
            <a:b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 поддержки ребенка с ОВЗ </a:t>
            </a:r>
            <a:b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52" y="2060848"/>
            <a:ext cx="3312368" cy="4415192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317766" cy="4415192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3662" y="1556792"/>
            <a:ext cx="1945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«Коврик злости»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75493" y="1484784"/>
            <a:ext cx="2711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«Стаканчик для крика»</a:t>
            </a:r>
          </a:p>
        </p:txBody>
      </p:sp>
    </p:spTree>
    <p:extLst>
      <p:ext uri="{BB962C8B-B14F-4D97-AF65-F5344CB8AC3E}">
        <p14:creationId xmlns:p14="http://schemas.microsoft.com/office/powerpoint/2010/main" val="1292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ехники эмоциональной поддержки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56" y="1844824"/>
            <a:ext cx="3457327" cy="4611651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9832" y="1340768"/>
            <a:ext cx="254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«Остров примирения»</a:t>
            </a:r>
          </a:p>
        </p:txBody>
      </p:sp>
    </p:spTree>
    <p:extLst>
      <p:ext uri="{BB962C8B-B14F-4D97-AF65-F5344CB8AC3E}">
        <p14:creationId xmlns:p14="http://schemas.microsoft.com/office/powerpoint/2010/main" val="41927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(угадай) настроение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556792"/>
            <a:ext cx="6840537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1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нервно-психического напряжения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15" y="1412776"/>
            <a:ext cx="7956376" cy="5301208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29000">
                <a:schemeClr val="accent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669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9" y="2420888"/>
            <a:ext cx="701675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7888287" cy="1347787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29000">
                <a:schemeClr val="accent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24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Общероссийский детский телефон доверия</a:t>
            </a:r>
            <a:br>
              <a:rPr lang="ru-RU" sz="24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1526" y="1763814"/>
            <a:ext cx="2808312" cy="21062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6891" y="2480894"/>
            <a:ext cx="2784308" cy="20882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2153" y="3416572"/>
            <a:ext cx="2780897" cy="20856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4430" y="4136652"/>
            <a:ext cx="2780898" cy="20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632848" cy="576064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>
                <a:solidFill>
                  <a:srgbClr val="FF0000"/>
                </a:solidFill>
              </a:rPr>
              <a:pPr/>
              <a:t>3</a:t>
            </a:fld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Татьяна Викторовна\Desktop\всеобуч 21.10.2020\06ed3df4a95794f3c73b9a279e900a0be62788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531" y="260648"/>
            <a:ext cx="8472941" cy="6354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8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920880" cy="55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9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1141" y="285344"/>
            <a:ext cx="61251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учреждение, осуществляющее психолого-педагогическую                          и медико-социальную помощь                                                «Центр диагностики и консультирования» Краснодарского края</a:t>
            </a:r>
            <a:endParaRPr lang="ru-RU" b="1" dirty="0"/>
          </a:p>
        </p:txBody>
      </p:sp>
      <p:sp>
        <p:nvSpPr>
          <p:cNvPr id="8" name="Параллелограмм 7"/>
          <p:cNvSpPr/>
          <p:nvPr/>
        </p:nvSpPr>
        <p:spPr>
          <a:xfrm>
            <a:off x="1331640" y="2631688"/>
            <a:ext cx="576064" cy="472192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8"/>
          <p:cNvSpPr/>
          <p:nvPr/>
        </p:nvSpPr>
        <p:spPr>
          <a:xfrm>
            <a:off x="582045" y="1297799"/>
            <a:ext cx="576064" cy="472192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араллелограмм 9"/>
          <p:cNvSpPr/>
          <p:nvPr/>
        </p:nvSpPr>
        <p:spPr>
          <a:xfrm>
            <a:off x="1619672" y="2554250"/>
            <a:ext cx="576064" cy="472192"/>
          </a:xfrm>
          <a:prstGeom prst="parallelogram">
            <a:avLst/>
          </a:prstGeom>
          <a:solidFill>
            <a:srgbClr val="CCFF99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8197350" y="868576"/>
            <a:ext cx="576064" cy="472192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7968262" y="1426096"/>
            <a:ext cx="576064" cy="472192"/>
          </a:xfrm>
          <a:prstGeom prst="parallelogram">
            <a:avLst/>
          </a:prstGeom>
          <a:solidFill>
            <a:srgbClr val="CCFF99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/>
          <p:cNvSpPr/>
          <p:nvPr/>
        </p:nvSpPr>
        <p:spPr>
          <a:xfrm>
            <a:off x="582045" y="2082058"/>
            <a:ext cx="576064" cy="472192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7884368" y="692696"/>
            <a:ext cx="576064" cy="472192"/>
          </a:xfrm>
          <a:prstGeom prst="parallelogram">
            <a:avLst/>
          </a:prstGeom>
          <a:solidFill>
            <a:srgbClr val="CCFF99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/>
        </p:nvSpPr>
        <p:spPr>
          <a:xfrm>
            <a:off x="294013" y="1646493"/>
            <a:ext cx="576064" cy="472192"/>
          </a:xfrm>
          <a:prstGeom prst="parallelogram">
            <a:avLst/>
          </a:prstGeom>
          <a:solidFill>
            <a:srgbClr val="CCFF99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493" y="226998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4" descr="http://1bezposrednikov.ru/var/uploads/ann/photo/approved/139976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49" y="1769991"/>
            <a:ext cx="5379282" cy="280502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араллелограмм 18"/>
          <p:cNvSpPr/>
          <p:nvPr/>
        </p:nvSpPr>
        <p:spPr>
          <a:xfrm>
            <a:off x="7620310" y="2670376"/>
            <a:ext cx="576064" cy="472192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7884368" y="2554250"/>
            <a:ext cx="576064" cy="472192"/>
          </a:xfrm>
          <a:prstGeom prst="parallelogram">
            <a:avLst/>
          </a:prstGeom>
          <a:solidFill>
            <a:srgbClr val="CCFF99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115616" y="4451173"/>
            <a:ext cx="6984776" cy="1476164"/>
          </a:xfrm>
          <a:prstGeom prst="rect">
            <a:avLst/>
          </a:prstGeom>
          <a:solidFill>
            <a:srgbClr val="D5F4FF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тел. 8(861) 992-66-73</a:t>
            </a:r>
            <a:r>
              <a:rPr lang="en-US" alt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alt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http://cdik-center.ru/</a:t>
            </a:r>
            <a:r>
              <a:rPr lang="ru-RU" alt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alt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эл. почта: </a:t>
            </a:r>
            <a:r>
              <a:rPr lang="en-US" altLang="ru-RU" sz="2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diagn</a:t>
            </a:r>
            <a:r>
              <a:rPr lang="ru-RU" altLang="ru-RU" sz="2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altLang="ru-RU" sz="2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bk</a:t>
            </a:r>
            <a:r>
              <a:rPr lang="ru-RU" alt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2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en-US" altLang="ru-RU" sz="2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90643" y="5675309"/>
            <a:ext cx="6215396" cy="504056"/>
          </a:xfrm>
          <a:prstGeom prst="rect">
            <a:avLst/>
          </a:prstGeom>
          <a:solidFill>
            <a:srgbClr val="D5F4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018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характеристики </a:t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воспитывающего диалога в семье</a:t>
            </a:r>
            <a:b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484784"/>
            <a:ext cx="79909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Устремление к общим целям, совместное видение ситуаций,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направление совместных действий.</a:t>
            </a:r>
            <a:endParaRPr lang="ru-RU" sz="20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Постоянное, неустанное желание познавать своеобразие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индивидуальности ребенка.</a:t>
            </a:r>
            <a:endParaRPr lang="ru-RU" sz="20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ребенка по формуле: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«люблю, потому что ты есть, люблю, такого, какой ты есть»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Татьяна Викторовна\Desktop\всеобуч 21.10.2020\emotsii-mamy-proyavlyat-ili-pryat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4797152"/>
            <a:ext cx="2638556" cy="1758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051" name="Picture 3" descr="C:\Users\Татьяна Викторовна\Desktop\всеобуч 21.10.2020\faae7b9e95f393bc5c763721858a49721d1d9e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365104"/>
            <a:ext cx="2663988" cy="1778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2052" name="Picture 4" descr="C:\Users\Татьяна Викторовна\Desktop\всеобуч 21.10.2020\bX3ll-Wb-z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149080"/>
            <a:ext cx="2737790" cy="1436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679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864096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правила для родителей при взаимодействии с ребенком  (профилактика конфликтов)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124744"/>
            <a:ext cx="8424936" cy="427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Правила, ограничения, требования, запреты обязательно должны быть в жизни каждого ребенка.  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Правил, ограничений, требования, запретов не должно быть много и они должны быть гибкими.</a:t>
            </a:r>
            <a:endParaRPr lang="ru-RU" sz="2000" b="1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установки не должны вступать в явное противоречие с важнейшими потребностями ребенка.</a:t>
            </a:r>
            <a:endParaRPr lang="ru-RU" sz="2000" b="1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Правила, ограничения, требования должны быть согласованы взрослыми между собой.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Тон, которым сообщены требование и запрет, должен быть дружественным, разъяснительным, а не повелительным.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Наказывая ребенка, правильнее лишать его хорошего,</a:t>
            </a:r>
          </a:p>
          <a:p>
            <a:pPr marL="342900" indent="-342900" algn="just">
              <a:lnSpc>
                <a:spcPct val="114000"/>
              </a:lnSpc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чем делать ему плохо. </a:t>
            </a:r>
            <a:endParaRPr lang="ru-RU" sz="2000" b="1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амара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57192"/>
            <a:ext cx="2236844" cy="1488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311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79208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Анкета для родителей 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«Взаимоотношения  родителей и детей»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80728"/>
            <a:ext cx="8494958" cy="613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замечаете изменения в поведении вашего ребёнка?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Делится ли ребёнок с вами  своими  проблемами?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каждый день говорите ему ласковые слова или шутите с ним? 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каждый вечер разговариваете с ним по душам и обсуждаете прошедший день?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в неделю проводите с ним досуг?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обсуждаете с ним создавшиеся семейные проблемы, ситуации, планы?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обсуждаете с ним его имидж, манеру одеваться?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 его друзей (чем они занимаются, где живут)?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 курсе о его времяпровождении, хобби, занятиях?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 курсе о его влюблённости, симпатиях?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 о его недругах, недоброжелателях?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знаете, какой у него любимый предмет в школе?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 кто у него любимый или нелюбимый учитель?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первым идёте на примирение?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не оскорбляете и не унижаете своего ребёнка?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 о контактных группах, в которых находится ваш ребенок в сети Интернет?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iti-virosli-SHHo-bude-z-vami-10-zapitan-batkam-pidlitki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84984"/>
            <a:ext cx="2605495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5400" algn="ctr">
            <a:solidFill>
              <a:srgbClr val="00B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30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712968" cy="864096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Рекомендации родителям для создания комфортной психологической среды и общения в семье 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68760"/>
            <a:ext cx="7920880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lnSpc>
                <a:spcPct val="114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Слушайте себя.</a:t>
            </a:r>
          </a:p>
          <a:p>
            <a:pPr marL="45720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Позвольте ребенку говорить до тех пор, пока он не закончит.</a:t>
            </a:r>
          </a:p>
          <a:p>
            <a:pPr marL="45720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Не допускайте догадок. Избегайте предположений о мыслях,  </a:t>
            </a:r>
          </a:p>
          <a:p>
            <a:pPr marL="45720">
              <a:lnSpc>
                <a:spcPct val="114000"/>
              </a:lnSpc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чувствах или ожидаемом поведении своего ребенка.</a:t>
            </a:r>
          </a:p>
          <a:p>
            <a:pPr marL="45720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Признавайте право других на чувства, тогда и у Вас будет  </a:t>
            </a:r>
          </a:p>
          <a:p>
            <a:pPr marL="45720">
              <a:lnSpc>
                <a:spcPct val="114000"/>
              </a:lnSpc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свобода  выражать себя.</a:t>
            </a:r>
          </a:p>
          <a:p>
            <a:pPr marL="45720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Каждый должен чувствовать себя в      эмоциональной </a:t>
            </a:r>
          </a:p>
          <a:p>
            <a:pPr marL="45720">
              <a:lnSpc>
                <a:spcPct val="114000"/>
              </a:lnSpc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безопасности.</a:t>
            </a:r>
          </a:p>
          <a:p>
            <a:pPr marL="45720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Будьте хорошим слушателем.</a:t>
            </a:r>
          </a:p>
          <a:p>
            <a:pPr marL="45720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Обязательно уточняйте вещи, которые</a:t>
            </a:r>
          </a:p>
          <a:p>
            <a:pPr marL="45720">
              <a:lnSpc>
                <a:spcPct val="114000"/>
              </a:lnSpc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ускользнули от Вашего понимания.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Татьяна Викторовна\Desktop\всеобуч 21.10.2020\slide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933056"/>
            <a:ext cx="3076514" cy="2304256"/>
          </a:xfrm>
          <a:prstGeom prst="roundRect">
            <a:avLst>
              <a:gd name="adj" fmla="val 8594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26" name="Picture 2" descr="C:\Users\Татьяна Викторовна\Desktop\всеобуч 21.10.2020\full_size_1535382787-766542d85bd30e6959a805c96c65643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157192"/>
            <a:ext cx="2876563" cy="1553344"/>
          </a:xfrm>
          <a:prstGeom prst="roundRect">
            <a:avLst>
              <a:gd name="adj" fmla="val 8594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3447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971681" y="1883173"/>
            <a:ext cx="77615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родителям по формированию безопасного поведения у детей</a:t>
            </a:r>
            <a:endParaRPr lang="ru-RU" sz="3000" b="1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51920" y="5598485"/>
            <a:ext cx="4968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altLang="ru-RU" sz="1600" b="1" dirty="0" err="1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Зимонин</a:t>
            </a:r>
            <a:r>
              <a:rPr lang="ru-RU" altLang="ru-RU" sz="16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 Игорь Николаевич,</a:t>
            </a:r>
          </a:p>
          <a:p>
            <a:r>
              <a:rPr lang="ru-RU" altLang="ru-RU" sz="1600" b="1" dirty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6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едагог-психолог </a:t>
            </a:r>
          </a:p>
          <a:p>
            <a:r>
              <a:rPr lang="ru-RU" altLang="ru-RU" sz="16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ГБУ «Центр диагностики и консультирования» КК</a:t>
            </a:r>
            <a:endParaRPr lang="ru-RU" altLang="ru-RU" sz="1600" b="1" dirty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399383" y="1520791"/>
            <a:ext cx="513117" cy="36003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араллелограмм 29"/>
          <p:cNvSpPr/>
          <p:nvPr/>
        </p:nvSpPr>
        <p:spPr>
          <a:xfrm>
            <a:off x="959901" y="2138861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араллелограмм 18"/>
          <p:cNvSpPr/>
          <p:nvPr/>
        </p:nvSpPr>
        <p:spPr>
          <a:xfrm>
            <a:off x="389240" y="2915120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араллелограмм 22"/>
          <p:cNvSpPr/>
          <p:nvPr/>
        </p:nvSpPr>
        <p:spPr>
          <a:xfrm>
            <a:off x="508873" y="223367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араллелограмм 31"/>
          <p:cNvSpPr/>
          <p:nvPr/>
        </p:nvSpPr>
        <p:spPr>
          <a:xfrm>
            <a:off x="7035056" y="4513138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араллелограмм 32"/>
          <p:cNvSpPr/>
          <p:nvPr/>
        </p:nvSpPr>
        <p:spPr>
          <a:xfrm>
            <a:off x="7887329" y="523839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араллелограмм 33"/>
          <p:cNvSpPr/>
          <p:nvPr/>
        </p:nvSpPr>
        <p:spPr>
          <a:xfrm>
            <a:off x="450911" y="560048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араллелограмм 34"/>
          <p:cNvSpPr/>
          <p:nvPr/>
        </p:nvSpPr>
        <p:spPr>
          <a:xfrm>
            <a:off x="495598" y="481140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араллелограмм 35"/>
          <p:cNvSpPr/>
          <p:nvPr/>
        </p:nvSpPr>
        <p:spPr>
          <a:xfrm>
            <a:off x="7393418" y="922253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араллелограмм 36"/>
          <p:cNvSpPr/>
          <p:nvPr/>
        </p:nvSpPr>
        <p:spPr>
          <a:xfrm>
            <a:off x="7587860" y="151093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араллелограмм 37"/>
          <p:cNvSpPr/>
          <p:nvPr/>
        </p:nvSpPr>
        <p:spPr>
          <a:xfrm>
            <a:off x="8096332" y="1259683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/>
          <p:cNvSpPr/>
          <p:nvPr/>
        </p:nvSpPr>
        <p:spPr>
          <a:xfrm>
            <a:off x="897515" y="5040689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араллелограмм 28"/>
          <p:cNvSpPr/>
          <p:nvPr/>
        </p:nvSpPr>
        <p:spPr>
          <a:xfrm>
            <a:off x="7443866" y="3866598"/>
            <a:ext cx="748263" cy="42758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780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42694"/>
            <a:ext cx="30416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75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по безопасному поведению</a:t>
            </a:r>
            <a:r>
              <a:rPr lang="ru-RU" sz="24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6127750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2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3033</TotalTime>
  <Words>832</Words>
  <Application>Microsoft Office PowerPoint</Application>
  <PresentationFormat>Экран (4:3)</PresentationFormat>
  <Paragraphs>149</Paragraphs>
  <Slides>31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Воздушный поток</vt:lpstr>
      <vt:lpstr>1_Воздушный поток</vt:lpstr>
      <vt:lpstr>2_Воздушный поток</vt:lpstr>
      <vt:lpstr>3_Воздушный поток</vt:lpstr>
      <vt:lpstr>Презентация PowerPoint</vt:lpstr>
      <vt:lpstr>Презентация PowerPoint</vt:lpstr>
      <vt:lpstr>Презентация PowerPoint</vt:lpstr>
      <vt:lpstr>            Психологические характеристики  воспитывающего диалога в семье </vt:lpstr>
      <vt:lpstr>Основные правила для родителей при взаимодействии с ребенком  (профилактика конфликтов)</vt:lpstr>
      <vt:lpstr>Анкета для родителей  «Взаимоотношения  родителей и детей»</vt:lpstr>
      <vt:lpstr>Рекомендации родителям для создания комфортной психологической среды и общения в семье </vt:lpstr>
      <vt:lpstr>Презентация PowerPoint</vt:lpstr>
      <vt:lpstr>Памятка по безопасному поведению </vt:lpstr>
      <vt:lpstr>Как формируется безопасное поведение</vt:lpstr>
      <vt:lpstr>Как формировать безопасное поведение</vt:lpstr>
      <vt:lpstr>Как формировать безопасное поведение</vt:lpstr>
      <vt:lpstr>Развитие внимания</vt:lpstr>
      <vt:lpstr>Развитие наблюдательности</vt:lpstr>
      <vt:lpstr>Основные правила безопасности детей </vt:lpstr>
      <vt:lpstr>Презентация PowerPoint</vt:lpstr>
      <vt:lpstr>Виртуальная угроза, подстерегающая в Интернете, становится не менее опасной, чем очевидные опасности</vt:lpstr>
      <vt:lpstr>НЕЛЬЗЯ</vt:lpstr>
      <vt:lpstr>Оставить ребёнка в Интернете без присмотра – всё равно,  что оставить его одного в большом городе</vt:lpstr>
      <vt:lpstr>Помните! Детям нужна Ваша забота, внимание,  помощь стать взрослыми и достичь своих целей</vt:lpstr>
      <vt:lpstr>Презентация PowerPoint</vt:lpstr>
      <vt:lpstr>  Эмоциональные нарушения ребенка с ОВЗ   </vt:lpstr>
      <vt:lpstr>Техники  снятия эмоционального напряжения</vt:lpstr>
      <vt:lpstr>  Техники эмоциональной  поддержки ребенка с ОВЗ  </vt:lpstr>
      <vt:lpstr>  Техники эмоциональной поддержки</vt:lpstr>
      <vt:lpstr>  Покажи (угадай) настроение</vt:lpstr>
      <vt:lpstr> Снятие нервно-психического напряжения</vt:lpstr>
      <vt:lpstr>Презентация PowerPoint</vt:lpstr>
      <vt:lpstr>Общероссийский детский телефон доверия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Анатольевна</dc:creator>
  <cp:lastModifiedBy>Зоя Николаевна</cp:lastModifiedBy>
  <cp:revision>230</cp:revision>
  <cp:lastPrinted>2016-10-28T09:22:46Z</cp:lastPrinted>
  <dcterms:created xsi:type="dcterms:W3CDTF">2014-12-22T09:35:09Z</dcterms:created>
  <dcterms:modified xsi:type="dcterms:W3CDTF">2020-10-20T11:28:02Z</dcterms:modified>
</cp:coreProperties>
</file>